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19-01-2023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19-01-2023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Session: 2019-2020</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Calibri" panose="020F0502020204030204" pitchFamily="34" charset="0"/>
                <a:ea typeface="Calibri" panose="020F0502020204030204" pitchFamily="34" charset="0"/>
                <a:cs typeface="Vrinda" panose="020B0502040204020203" pitchFamily="34" charset="0"/>
              </a:rPr>
              <a:t>Semester- 6 (</a:t>
            </a:r>
            <a:r>
              <a:rPr lang="en-US" sz="1800" b="1" dirty="0" err="1">
                <a:latin typeface="Calibri" panose="020F0502020204030204" pitchFamily="34" charset="0"/>
                <a:ea typeface="Calibri" panose="020F0502020204030204" pitchFamily="34" charset="0"/>
                <a:cs typeface="Vrinda" panose="020B0502040204020203" pitchFamily="34" charset="0"/>
              </a:rPr>
              <a:t>Programme</a:t>
            </a:r>
            <a:r>
              <a:rPr lang="en-US" sz="1800" b="1" dirty="0">
                <a:effectLst/>
                <a:latin typeface="Calibri" panose="020F050202020403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Subject :Principles of Micro Eco. </a:t>
            </a:r>
            <a:r>
              <a:rPr lang="en-US" sz="1800" b="1">
                <a:effectLst/>
                <a:latin typeface="Arial Black" panose="020B0A04020102020204" pitchFamily="34" charset="0"/>
                <a:ea typeface="Calibri" panose="020F0502020204030204" pitchFamily="34" charset="0"/>
                <a:cs typeface="Vrinda" panose="020B0502040204020203" pitchFamily="34" charset="0"/>
              </a:rPr>
              <a:t>( BCOMP601DSE-1B </a:t>
            </a:r>
            <a:r>
              <a:rPr lang="en-US" sz="1800" b="1" dirty="0">
                <a:effectLst/>
                <a:latin typeface="Arial Black" panose="020B0A04020102020204" pitchFamily="34" charset="0"/>
                <a:ea typeface="Calibri" panose="020F0502020204030204" pitchFamily="34" charset="0"/>
                <a:cs typeface="Vrinda" panose="020B0502040204020203" pitchFamily="34" charset="0"/>
              </a:rPr>
              <a: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Topic: Demand Analysis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3600" b="1" dirty="0">
                <a:effectLst/>
                <a:latin typeface="Arial Black" panose="020B0A04020102020204" pitchFamily="34" charset="0"/>
                <a:ea typeface="Calibri" panose="020F0502020204030204" pitchFamily="34" charset="0"/>
                <a:cs typeface="Vrinda" panose="020B0502040204020203" pitchFamily="34" charset="0"/>
              </a:rPr>
              <a:t>Definition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4800" b="1" u="sng" dirty="0">
                <a:effectLst/>
                <a:latin typeface="Arial Black" panose="020B0A04020102020204" pitchFamily="34" charset="0"/>
                <a:ea typeface="Calibri" panose="020F0502020204030204" pitchFamily="34" charset="0"/>
                <a:cs typeface="Vrinda" panose="020B0502040204020203" pitchFamily="34" charset="0"/>
              </a:rPr>
              <a:t>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marR="0">
              <a:lnSpc>
                <a:spcPct val="107000"/>
              </a:lnSpc>
              <a:spcBef>
                <a:spcPts val="0"/>
              </a:spcBef>
              <a:spcAft>
                <a:spcPts val="800"/>
              </a:spcAft>
            </a:pPr>
            <a:r>
              <a:rPr lang="en-US" sz="2400" b="1" dirty="0">
                <a:effectLst/>
                <a:latin typeface="Arial Black" panose="020B0A04020102020204" pitchFamily="34" charset="0"/>
                <a:ea typeface="Calibri" panose="020F0502020204030204" pitchFamily="34" charset="0"/>
                <a:cs typeface="Vrinda" panose="020B0502040204020203" pitchFamily="34" charset="0"/>
              </a:rPr>
              <a:t>Demand is the desire backed buy purchasing power. Demand is measured with respect to time. Demand means demand for a commodity and the commodity is to be specified. Demand is measured for a particular place. Amount of individual or market demand maybe different at different prices. Demand may also change due to changes in income of the consumer.</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2400" b="1" dirty="0">
                <a:effectLst/>
                <a:latin typeface="Arial Black" panose="020B0A04020102020204" pitchFamily="34" charset="0"/>
                <a:ea typeface="Calibri" panose="020F0502020204030204" pitchFamily="34" charset="0"/>
                <a:cs typeface="Vrinda" panose="020B0502040204020203" pitchFamily="34" charset="0"/>
              </a:rPr>
              <a:t> </a:t>
            </a:r>
            <a:endParaRPr lang="en-IN" sz="24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normAutofit/>
          </a:bodyPr>
          <a:lstStyle/>
          <a:p>
            <a:pPr marL="0" marR="0" algn="ctr">
              <a:lnSpc>
                <a:spcPct val="107000"/>
              </a:lnSpc>
              <a:spcBef>
                <a:spcPts val="0"/>
              </a:spcBef>
              <a:spcAft>
                <a:spcPts val="800"/>
              </a:spcAft>
            </a:pPr>
            <a:r>
              <a:rPr lang="en-US" sz="3200" b="1" u="sng" dirty="0">
                <a:effectLst/>
                <a:latin typeface="Arial Black" panose="020B0A04020102020204" pitchFamily="34" charset="0"/>
                <a:ea typeface="Calibri" panose="020F0502020204030204" pitchFamily="34" charset="0"/>
                <a:cs typeface="Vrinda" panose="020B0502040204020203" pitchFamily="34" charset="0"/>
              </a:rPr>
              <a:t>Determinants of Demand</a:t>
            </a:r>
            <a:endParaRPr lang="en-IN" sz="3200" dirty="0">
              <a:effectLst/>
              <a:latin typeface="Calibri" panose="020F0502020204030204" pitchFamily="34" charset="0"/>
              <a:ea typeface="Calibri" panose="020F0502020204030204" pitchFamily="34" charset="0"/>
              <a:cs typeface="Vrinda" panose="020B0502040204020203" pitchFamily="34" charset="0"/>
            </a:endParaRPr>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569845" y="1414808"/>
            <a:ext cx="10376452" cy="4351338"/>
          </a:xfrm>
        </p:spPr>
        <p:txBody>
          <a:bodyPr>
            <a:normAutofit fontScale="25000" lnSpcReduction="20000"/>
          </a:bodyPr>
          <a:lstStyle/>
          <a:p>
            <a:pPr marL="0" marR="0" lvl="0" indent="0">
              <a:lnSpc>
                <a:spcPct val="107000"/>
              </a:lnSpc>
              <a:spcBef>
                <a:spcPts val="0"/>
              </a:spcBef>
              <a:spcAft>
                <a:spcPts val="0"/>
              </a:spcAft>
              <a:buNone/>
            </a:pPr>
            <a:endParaRPr lang="en-IN" sz="7200" u="sng"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 own  price of product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2 prices of related goods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3 consumers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4 consumer’s taste and preferences</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5 expectations regarding changes in price in future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6 demonstration effect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7 number  of buyers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8  populations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9 distribution of income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10 advertisement expenditure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11 introduction of new products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7200" b="1" dirty="0">
                <a:effectLst/>
                <a:latin typeface="Arial Black" panose="020B0A04020102020204" pitchFamily="34" charset="0"/>
                <a:ea typeface="Calibri" panose="020F0502020204030204" pitchFamily="34" charset="0"/>
                <a:cs typeface="Vrinda" panose="020B0502040204020203" pitchFamily="34" charset="0"/>
              </a:rPr>
              <a:t>12 credit facilities and rate of interest</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7200" b="1" dirty="0">
                <a:effectLst/>
                <a:latin typeface="Arial Black" panose="020B0A04020102020204" pitchFamily="34" charset="0"/>
                <a:ea typeface="Calibri" panose="020F0502020204030204" pitchFamily="34" charset="0"/>
                <a:cs typeface="Vrinda" panose="020B0502040204020203" pitchFamily="34" charset="0"/>
              </a:rPr>
              <a:t> </a:t>
            </a:r>
            <a:endParaRPr lang="en-IN" sz="72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gn="ctr">
              <a:lnSpc>
                <a:spcPct val="107000"/>
              </a:lnSpc>
              <a:spcBef>
                <a:spcPts val="0"/>
              </a:spcBef>
              <a:spcAft>
                <a:spcPts val="800"/>
              </a:spcAft>
              <a:buNone/>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a:xfrm>
            <a:off x="907774" y="447053"/>
            <a:ext cx="10515600" cy="1325563"/>
          </a:xfrm>
        </p:spPr>
        <p:txBody>
          <a:bodyPr>
            <a:normAutofit/>
          </a:bodyPr>
          <a:lstStyle/>
          <a:p>
            <a:pPr algn="ctr">
              <a:lnSpc>
                <a:spcPct val="107000"/>
              </a:lnSpc>
              <a:spcBef>
                <a:spcPts val="0"/>
              </a:spcBef>
            </a:pPr>
            <a:r>
              <a:rPr lang="en-US" sz="1800" b="1" dirty="0">
                <a:effectLst/>
                <a:latin typeface="Times New Roman" panose="02020603050405020304" pitchFamily="18"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IN" sz="4000" b="1" dirty="0">
                <a:effectLst/>
                <a:latin typeface="Calibri" panose="020F0502020204030204" pitchFamily="34" charset="0"/>
                <a:ea typeface="Calibri" panose="020F0502020204030204" pitchFamily="34" charset="0"/>
                <a:cs typeface="Vrinda" panose="020B0502040204020203" pitchFamily="34" charset="0"/>
              </a:rPr>
              <a:t>LAW OF DEMAND</a:t>
            </a:r>
            <a:endParaRPr lang="en-IN" sz="6000" b="1"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a:xfrm>
            <a:off x="745435" y="1772616"/>
            <a:ext cx="10515600" cy="4351338"/>
          </a:xfrm>
        </p:spPr>
        <p:txBody>
          <a:bodyPr>
            <a:normAutofit/>
          </a:bodyPr>
          <a:lstStyle/>
          <a:p>
            <a:pPr marL="457200" marR="0" algn="just">
              <a:lnSpc>
                <a:spcPct val="107000"/>
              </a:lnSpc>
              <a:spcBef>
                <a:spcPts val="0"/>
              </a:spcBef>
              <a:spcAft>
                <a:spcPts val="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The law  of demand states that other things remaining unchanged, if the price of any commodity falls its quantity demanded rises and vice versa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4970-3EC4-2C97-7DC6-3DF1C1804525}"/>
              </a:ext>
            </a:extLst>
          </p:cNvPr>
          <p:cNvSpPr>
            <a:spLocks noGrp="1"/>
          </p:cNvSpPr>
          <p:nvPr>
            <p:ph type="title"/>
          </p:nvPr>
        </p:nvSpPr>
        <p:spPr/>
        <p:txBody>
          <a:bodyPr>
            <a:normAutofit/>
          </a:bodyPr>
          <a:lstStyle/>
          <a:p>
            <a:pPr algn="ctr"/>
            <a:r>
              <a:rPr lang="en-US" sz="2700" b="1" u="sng" dirty="0">
                <a:effectLst/>
                <a:latin typeface="Arial Black" panose="020B0A04020102020204" pitchFamily="34" charset="0"/>
                <a:ea typeface="Calibri" panose="020F0502020204030204" pitchFamily="34" charset="0"/>
                <a:cs typeface="Vrinda" panose="020B0502040204020203" pitchFamily="34" charset="0"/>
              </a:rPr>
              <a:t>Exceptions to the law of demand</a:t>
            </a:r>
            <a:endParaRPr lang="en-IN" sz="6000" dirty="0"/>
          </a:p>
        </p:txBody>
      </p:sp>
      <p:sp>
        <p:nvSpPr>
          <p:cNvPr id="3" name="Content Placeholder 2">
            <a:extLst>
              <a:ext uri="{FF2B5EF4-FFF2-40B4-BE49-F238E27FC236}">
                <a16:creationId xmlns:a16="http://schemas.microsoft.com/office/drawing/2014/main" id="{21D13F65-219D-4532-C78D-34D18C9A7ACA}"/>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if the commodity is a strongly inferior goods, then the negative pause income effect of a fall in price is stronger than the substitution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2 when the price of a commodity raises the individual may expect the price to rise further in future. So he will purchase more even if praise rises.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sometimes the customers judge the quality of any commodity by its price. So when the price of a commodity raises, the individual may think that the quality of the product has improved and he may purchase more of it when is price rises. This effect is known as the Veblen effect.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4 it is  generally found in the Share market that as the price of any share falls , its demand also falls .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854830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96894-391D-261B-72A0-E3800496F8F6}"/>
              </a:ext>
            </a:extLst>
          </p:cNvPr>
          <p:cNvSpPr>
            <a:spLocks noGrp="1"/>
          </p:cNvSpPr>
          <p:nvPr>
            <p:ph type="title"/>
          </p:nvPr>
        </p:nvSpPr>
        <p:spPr/>
        <p:txBody>
          <a:bodyPr>
            <a:normAutofit fontScale="90000"/>
          </a:bodyPr>
          <a:lstStyle/>
          <a:p>
            <a:pPr marL="0" marR="0" algn="ctr">
              <a:lnSpc>
                <a:spcPct val="107000"/>
              </a:lnSpc>
              <a:spcBef>
                <a:spcPts val="0"/>
              </a:spcBef>
              <a:spcAft>
                <a:spcPts val="800"/>
              </a:spcAft>
            </a:pPr>
            <a:r>
              <a:rPr lang="en-US" sz="2700" b="1" u="sng" dirty="0">
                <a:effectLst/>
                <a:latin typeface="Arial Black" panose="020B0A04020102020204" pitchFamily="34" charset="0"/>
                <a:ea typeface="Calibri" panose="020F0502020204030204" pitchFamily="34" charset="0"/>
                <a:cs typeface="Vrinda" panose="020B0502040204020203" pitchFamily="34" charset="0"/>
              </a:rPr>
              <a:t>Classifications of elasticity of demand</a:t>
            </a:r>
            <a:br>
              <a:rPr lang="en-IN" sz="1800" dirty="0">
                <a:effectLst/>
                <a:latin typeface="Calibri" panose="020F0502020204030204" pitchFamily="34" charset="0"/>
                <a:ea typeface="Calibri" panose="020F0502020204030204" pitchFamily="34" charset="0"/>
                <a:cs typeface="Vrinda" panose="020B0502040204020203" pitchFamily="34" charset="0"/>
              </a:rPr>
            </a:br>
            <a:r>
              <a:rPr lang="en-US" sz="1800" b="1" dirty="0">
                <a:effectLst/>
                <a:latin typeface="Arial Black" panose="020B0A04020102020204" pitchFamily="34" charset="0"/>
                <a:ea typeface="Calibri" panose="020F0502020204030204" pitchFamily="34" charset="0"/>
                <a:cs typeface="Vrinda" panose="020B0502040204020203" pitchFamily="34" charset="0"/>
              </a:rPr>
              <a:t> </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5842951C-3812-9224-4C8B-9E8262FD5857}"/>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income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own price elasticity of demand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cross price elasticity of demand</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indent="0">
              <a:lnSpc>
                <a:spcPct val="107000"/>
              </a:lnSpc>
              <a:spcBef>
                <a:spcPts val="0"/>
              </a:spcBef>
              <a:spcAft>
                <a:spcPts val="800"/>
              </a:spcAft>
              <a:buNone/>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361778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C0716-1E69-85FC-AD23-3238032911D1}"/>
              </a:ext>
            </a:extLst>
          </p:cNvPr>
          <p:cNvSpPr>
            <a:spLocks noGrp="1"/>
          </p:cNvSpPr>
          <p:nvPr>
            <p:ph type="title"/>
          </p:nvPr>
        </p:nvSpPr>
        <p:spPr/>
        <p:txBody>
          <a:bodyPr>
            <a:normAutofit/>
          </a:bodyPr>
          <a:lstStyle/>
          <a:p>
            <a:pPr algn="ctr"/>
            <a:r>
              <a:rPr lang="en-US" sz="2800" b="1" u="sng" dirty="0" err="1">
                <a:effectLst/>
                <a:latin typeface="Arial Black" panose="020B0A04020102020204" pitchFamily="34" charset="0"/>
                <a:ea typeface="Calibri" panose="020F0502020204030204" pitchFamily="34" charset="0"/>
                <a:cs typeface="Vrinda" panose="020B0502040204020203" pitchFamily="34" charset="0"/>
              </a:rPr>
              <a:t>Factos</a:t>
            </a:r>
            <a:r>
              <a:rPr lang="en-US" sz="2800" b="1" u="sng" dirty="0">
                <a:effectLst/>
                <a:latin typeface="Arial Black" panose="020B0A04020102020204" pitchFamily="34" charset="0"/>
                <a:ea typeface="Calibri" panose="020F0502020204030204" pitchFamily="34" charset="0"/>
                <a:cs typeface="Vrinda" panose="020B0502040204020203" pitchFamily="34" charset="0"/>
              </a:rPr>
              <a:t> determining price elasticity of demand</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55A9CC56-2B10-C6C8-F45C-A016776BBD9C}"/>
              </a:ext>
            </a:extLst>
          </p:cNvPr>
          <p:cNvSpPr>
            <a:spLocks noGrp="1"/>
          </p:cNvSpPr>
          <p:nvPr>
            <p:ph idx="1"/>
          </p:nvPr>
        </p:nvSpPr>
        <p:spPr/>
        <p:txBody>
          <a:bodyPr/>
          <a:lstStyle/>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1 nature of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2 durability of the product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3 alternative uses of the commodity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4 possibility of suspension of consumption</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5 number and closeness of substitutions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6 price of the commodity</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7 Buyer’s income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8 advertisement expenditure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9 absolute amount of changes in price</a:t>
            </a:r>
            <a:endParaRPr lang="en-IN" sz="180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a:p>
        </p:txBody>
      </p:sp>
    </p:spTree>
    <p:extLst>
      <p:ext uri="{BB962C8B-B14F-4D97-AF65-F5344CB8AC3E}">
        <p14:creationId xmlns:p14="http://schemas.microsoft.com/office/powerpoint/2010/main" val="25438713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429</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 Black</vt:lpstr>
      <vt:lpstr>Bauhaus 93</vt:lpstr>
      <vt:lpstr>Calibri</vt:lpstr>
      <vt:lpstr>Calibri Light</vt:lpstr>
      <vt:lpstr>Times New Roman</vt:lpstr>
      <vt:lpstr>Office Theme</vt:lpstr>
      <vt:lpstr>PowerPoint Presentation</vt:lpstr>
      <vt:lpstr>Definition of Demand  </vt:lpstr>
      <vt:lpstr>Determinants of Demand</vt:lpstr>
      <vt:lpstr>  LAW OF DEMAND</vt:lpstr>
      <vt:lpstr>Exceptions to the law of demand</vt:lpstr>
      <vt:lpstr>Classifications of elasticity of demand   </vt:lpstr>
      <vt:lpstr>Factos determining price elasticity of demand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5</cp:revision>
  <dcterms:created xsi:type="dcterms:W3CDTF">2023-01-09T09:17:54Z</dcterms:created>
  <dcterms:modified xsi:type="dcterms:W3CDTF">2023-01-19T10:10:13Z</dcterms:modified>
</cp:coreProperties>
</file>